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0" r:id="rId3"/>
    <p:sldId id="265" r:id="rId4"/>
    <p:sldId id="258" r:id="rId5"/>
    <p:sldId id="267" r:id="rId6"/>
    <p:sldId id="269" r:id="rId7"/>
    <p:sldId id="270" r:id="rId8"/>
    <p:sldId id="273" r:id="rId9"/>
    <p:sldId id="271" r:id="rId10"/>
    <p:sldId id="274" r:id="rId11"/>
    <p:sldId id="268" r:id="rId12"/>
    <p:sldId id="26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E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29"/>
    <p:restoredTop sz="96259"/>
  </p:normalViewPr>
  <p:slideViewPr>
    <p:cSldViewPr snapToGrid="0">
      <p:cViewPr varScale="1">
        <p:scale>
          <a:sx n="123" d="100"/>
          <a:sy n="123" d="100"/>
        </p:scale>
        <p:origin x="84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38D66217-6FDC-47B8-6878-A1588F89F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558" y="927512"/>
            <a:ext cx="10515600" cy="1325563"/>
          </a:xfrm>
        </p:spPr>
        <p:txBody>
          <a:bodyPr>
            <a:noAutofit/>
          </a:bodyPr>
          <a:lstStyle>
            <a:lvl1pPr>
              <a:defRPr sz="8800" b="1" i="0">
                <a:latin typeface="Noka Bold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7147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3296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6738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1928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61CE-0ECD-4D7A-C2D6-B6B558168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62" y="201002"/>
            <a:ext cx="10515600" cy="1325563"/>
          </a:xfrm>
        </p:spPr>
        <p:txBody>
          <a:bodyPr/>
          <a:lstStyle>
            <a:lvl1pPr>
              <a:defRPr b="1" i="0">
                <a:latin typeface="Noka Bold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015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61CE-0ECD-4D7A-C2D6-B6B558168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62" y="201002"/>
            <a:ext cx="10515600" cy="1325563"/>
          </a:xfrm>
        </p:spPr>
        <p:txBody>
          <a:bodyPr/>
          <a:lstStyle>
            <a:lvl1pPr>
              <a:defRPr b="1" i="0">
                <a:latin typeface="Noka Bold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975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61CE-0ECD-4D7A-C2D6-B6B558168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62" y="201002"/>
            <a:ext cx="10515600" cy="1325563"/>
          </a:xfrm>
        </p:spPr>
        <p:txBody>
          <a:bodyPr/>
          <a:lstStyle>
            <a:lvl1pPr>
              <a:defRPr b="1" i="0">
                <a:latin typeface="Noka Bold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947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61CE-0ECD-4D7A-C2D6-B6B558168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62" y="201002"/>
            <a:ext cx="10515600" cy="1325563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Noka Bold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9166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61CE-0ECD-4D7A-C2D6-B6B558168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662" y="201002"/>
            <a:ext cx="10515600" cy="1325563"/>
          </a:xfrm>
        </p:spPr>
        <p:txBody>
          <a:bodyPr/>
          <a:lstStyle>
            <a:lvl1pPr>
              <a:defRPr b="1" i="0">
                <a:latin typeface="Noka Bold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927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6F3968A-4E5B-FE5A-B169-30B32103A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6420" y="682933"/>
            <a:ext cx="4942161" cy="1325563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Noka Bold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63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3172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0692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062C17-A984-488A-E209-843D20288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BDE57F-E718-FE83-D664-30A085B494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D902E2-5F89-32A5-60A7-74AE31AD5F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27571A-800E-0E4E-BB34-FC1DA782CF2C}" type="datetimeFigureOut">
              <a:rPr lang="en-US" smtClean="0"/>
              <a:t>6/17/24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68F01B-8E22-878E-D438-D505675056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EABE83-A2E2-C9EE-3E7D-6729D8D9EC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FEF36-7596-BA44-8529-26FD0A1C48B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184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2" r:id="rId4"/>
    <p:sldLayoutId id="2147483663" r:id="rId5"/>
    <p:sldLayoutId id="2147483661" r:id="rId6"/>
    <p:sldLayoutId id="2147483651" r:id="rId7"/>
    <p:sldLayoutId id="2147483665" r:id="rId8"/>
    <p:sldLayoutId id="2147483666" r:id="rId9"/>
    <p:sldLayoutId id="2147483667" r:id="rId10"/>
    <p:sldLayoutId id="2147483664" r:id="rId11"/>
    <p:sldLayoutId id="214748365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946F3CD-8112-CE21-E48E-E380EBE95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484" y="2103437"/>
            <a:ext cx="11254316" cy="1325563"/>
          </a:xfrm>
        </p:spPr>
        <p:txBody>
          <a:bodyPr>
            <a:noAutofit/>
          </a:bodyPr>
          <a:lstStyle/>
          <a:p>
            <a:r>
              <a:rPr lang="en-US" dirty="0"/>
              <a:t>[COMPANY] </a:t>
            </a:r>
            <a:br>
              <a:rPr lang="en-US" dirty="0"/>
            </a:br>
            <a:r>
              <a:rPr lang="en-US" dirty="0"/>
              <a:t>Business Continuity </a:t>
            </a:r>
            <a:br>
              <a:rPr lang="en-US" dirty="0"/>
            </a:br>
            <a:r>
              <a:rPr lang="en-US" dirty="0"/>
              <a:t>Desktop Exercise</a:t>
            </a:r>
            <a:br>
              <a:rPr lang="en-US" dirty="0"/>
            </a:br>
            <a:r>
              <a:rPr lang="en-US" dirty="0"/>
              <a:t>[</a:t>
            </a:r>
            <a:r>
              <a:rPr lang="en-US"/>
              <a:t>DATE]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2011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9FCD595-E423-5FD3-0624-4474E792C6DB}"/>
              </a:ext>
            </a:extLst>
          </p:cNvPr>
          <p:cNvSpPr txBox="1">
            <a:spLocks/>
          </p:cNvSpPr>
          <p:nvPr/>
        </p:nvSpPr>
        <p:spPr>
          <a:xfrm>
            <a:off x="310662" y="1738065"/>
            <a:ext cx="10515600" cy="40183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Noka Bold" pitchFamily="2" charset="77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WORK THROUGH THE SCENARIO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9169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953FC-7BCB-0619-52E2-644B505F7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1CE800"/>
                </a:solidFill>
              </a:rPr>
              <a:t>PLUS DELTA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2C7C988-DF49-0396-F2B6-2034CCE43C44}"/>
              </a:ext>
            </a:extLst>
          </p:cNvPr>
          <p:cNvSpPr txBox="1">
            <a:spLocks/>
          </p:cNvSpPr>
          <p:nvPr/>
        </p:nvSpPr>
        <p:spPr>
          <a:xfrm>
            <a:off x="310662" y="1616144"/>
            <a:ext cx="10515600" cy="40183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Noka Bold" pitchFamily="2" charset="77"/>
                <a:ea typeface="+mj-ea"/>
                <a:cs typeface="+mj-cs"/>
              </a:defRPr>
            </a:lvl1pPr>
          </a:lstStyle>
          <a:p>
            <a:r>
              <a:rPr lang="en-US" dirty="0"/>
              <a:t>What did we learn today? </a:t>
            </a:r>
          </a:p>
          <a:p>
            <a:endParaRPr lang="en-US" dirty="0"/>
          </a:p>
          <a:p>
            <a:r>
              <a:rPr lang="en-US" dirty="0"/>
              <a:t>Three things we think went well</a:t>
            </a:r>
          </a:p>
          <a:p>
            <a:endParaRPr lang="en-US" dirty="0"/>
          </a:p>
          <a:p>
            <a:r>
              <a:rPr lang="en-US" dirty="0"/>
              <a:t>Three things we could do better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3188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6684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4935D32-3C5E-1CE9-770B-5E0D3911D062}"/>
              </a:ext>
            </a:extLst>
          </p:cNvPr>
          <p:cNvSpPr txBox="1"/>
          <p:nvPr/>
        </p:nvSpPr>
        <p:spPr>
          <a:xfrm>
            <a:off x="6673932" y="1496292"/>
            <a:ext cx="48688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Noka Semibold" pitchFamily="2" charset="77"/>
              </a:rPr>
              <a:t>Desktop, scenario-based testing of the business continuity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E2E5A0-4F31-EA98-53BA-80574B446F88}"/>
              </a:ext>
            </a:extLst>
          </p:cNvPr>
          <p:cNvSpPr txBox="1"/>
          <p:nvPr/>
        </p:nvSpPr>
        <p:spPr>
          <a:xfrm>
            <a:off x="6673931" y="726851"/>
            <a:ext cx="48688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1CE800"/>
                </a:solidFill>
                <a:latin typeface="Noka Bold" pitchFamily="2" charset="77"/>
              </a:rPr>
              <a:t>Which means</a:t>
            </a:r>
          </a:p>
        </p:txBody>
      </p:sp>
    </p:spTree>
    <p:extLst>
      <p:ext uri="{BB962C8B-B14F-4D97-AF65-F5344CB8AC3E}">
        <p14:creationId xmlns:p14="http://schemas.microsoft.com/office/powerpoint/2010/main" val="135849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7FAB350-2D5B-0354-5B69-52A4D6EF0CF6}"/>
              </a:ext>
            </a:extLst>
          </p:cNvPr>
          <p:cNvSpPr txBox="1"/>
          <p:nvPr/>
        </p:nvSpPr>
        <p:spPr>
          <a:xfrm>
            <a:off x="0" y="979117"/>
            <a:ext cx="12192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latin typeface="Noka Bold" pitchFamily="2" charset="77"/>
              </a:rPr>
              <a:t>Scenario Guidance</a:t>
            </a:r>
            <a:endParaRPr lang="en-US" sz="2800" b="1" dirty="0">
              <a:latin typeface="Noka Bold" pitchFamily="2" charset="77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B9F58DC-04A1-CA5B-3031-349CCCB468C7}"/>
              </a:ext>
            </a:extLst>
          </p:cNvPr>
          <p:cNvSpPr txBox="1">
            <a:spLocks/>
          </p:cNvSpPr>
          <p:nvPr/>
        </p:nvSpPr>
        <p:spPr>
          <a:xfrm>
            <a:off x="838200" y="2197903"/>
            <a:ext cx="10515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sz="2400" b="1" dirty="0">
                <a:latin typeface="Noka Semibold" pitchFamily="2" charset="77"/>
              </a:rPr>
              <a:t>Where you </a:t>
            </a:r>
            <a:r>
              <a:rPr lang="en-US" sz="2400" b="1" i="1" dirty="0">
                <a:latin typeface="Noka Semibold" pitchFamily="2" charset="77"/>
              </a:rPr>
              <a:t>would</a:t>
            </a:r>
            <a:r>
              <a:rPr lang="en-US" sz="2400" b="1" dirty="0">
                <a:latin typeface="Noka Semibold" pitchFamily="2" charset="77"/>
              </a:rPr>
              <a:t> contact someone in your scenario you </a:t>
            </a:r>
            <a:r>
              <a:rPr lang="en-US" sz="2400" b="1" i="1" dirty="0">
                <a:latin typeface="Noka Semibold" pitchFamily="2" charset="77"/>
              </a:rPr>
              <a:t>will</a:t>
            </a:r>
            <a:r>
              <a:rPr lang="en-US" sz="2400" b="1" dirty="0">
                <a:latin typeface="Noka Semibold" pitchFamily="2" charset="77"/>
              </a:rPr>
              <a:t> attempt to contact them, explain you are conducting a test and ask them what they would do. You will respond to their answer as if they did it.</a:t>
            </a:r>
          </a:p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sz="2400" b="1" dirty="0">
                <a:latin typeface="Noka Semibold" pitchFamily="2" charset="77"/>
              </a:rPr>
              <a:t>Anyone you cannot contact or who cannot answer your questions today is considered out of action. You should react and not assume.</a:t>
            </a:r>
          </a:p>
        </p:txBody>
      </p:sp>
    </p:spTree>
    <p:extLst>
      <p:ext uri="{BB962C8B-B14F-4D97-AF65-F5344CB8AC3E}">
        <p14:creationId xmlns:p14="http://schemas.microsoft.com/office/powerpoint/2010/main" val="4225786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776ADC-422A-8596-A5A7-D2678513E148}"/>
              </a:ext>
            </a:extLst>
          </p:cNvPr>
          <p:cNvSpPr txBox="1"/>
          <p:nvPr/>
        </p:nvSpPr>
        <p:spPr>
          <a:xfrm>
            <a:off x="403761" y="676893"/>
            <a:ext cx="320633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Noka Bold" pitchFamily="2" charset="77"/>
              </a:rPr>
              <a:t>The 3 </a:t>
            </a:r>
            <a:br>
              <a:rPr lang="en-US" sz="4000" b="1" dirty="0">
                <a:latin typeface="Noka Bold" pitchFamily="2" charset="77"/>
              </a:rPr>
            </a:br>
            <a:r>
              <a:rPr lang="en-US" sz="4000" b="1" dirty="0">
                <a:latin typeface="Noka Bold" pitchFamily="2" charset="77"/>
              </a:rPr>
              <a:t>parts to Information Security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50C263-21ED-8214-8A5A-DD8608827F8A}"/>
              </a:ext>
            </a:extLst>
          </p:cNvPr>
          <p:cNvSpPr txBox="1"/>
          <p:nvPr/>
        </p:nvSpPr>
        <p:spPr>
          <a:xfrm>
            <a:off x="3966357" y="890648"/>
            <a:ext cx="77189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atin typeface="Noka Bold" pitchFamily="2" charset="77"/>
              </a:rPr>
              <a:t>Confidentiality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9D2D1E-F259-67F0-F247-C1EC1342B676}"/>
              </a:ext>
            </a:extLst>
          </p:cNvPr>
          <p:cNvSpPr txBox="1"/>
          <p:nvPr/>
        </p:nvSpPr>
        <p:spPr>
          <a:xfrm>
            <a:off x="3966357" y="2553194"/>
            <a:ext cx="77189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Noka Bold" pitchFamily="2" charset="77"/>
              </a:rPr>
              <a:t>Integrity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91A70B-DCAB-2F56-6C35-9EBD6B57B558}"/>
              </a:ext>
            </a:extLst>
          </p:cNvPr>
          <p:cNvSpPr txBox="1"/>
          <p:nvPr/>
        </p:nvSpPr>
        <p:spPr>
          <a:xfrm>
            <a:off x="3966357" y="4215739"/>
            <a:ext cx="77189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atin typeface="Noka Bold" pitchFamily="2" charset="77"/>
              </a:rPr>
              <a:t>Availability </a:t>
            </a:r>
          </a:p>
        </p:txBody>
      </p:sp>
    </p:spTree>
    <p:extLst>
      <p:ext uri="{BB962C8B-B14F-4D97-AF65-F5344CB8AC3E}">
        <p14:creationId xmlns:p14="http://schemas.microsoft.com/office/powerpoint/2010/main" val="1802325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953FC-7BCB-0619-52E2-644B505F7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1CE800"/>
                </a:solidFill>
              </a:rPr>
              <a:t>SCENARIO 1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9FCD595-E423-5FD3-0624-4474E792C6DB}"/>
              </a:ext>
            </a:extLst>
          </p:cNvPr>
          <p:cNvSpPr txBox="1">
            <a:spLocks/>
          </p:cNvSpPr>
          <p:nvPr/>
        </p:nvSpPr>
        <p:spPr>
          <a:xfrm>
            <a:off x="310662" y="1616144"/>
            <a:ext cx="10515600" cy="40183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Noka Bold" pitchFamily="2" charset="77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ONE MEMBER OF THE TEAM NOTICES THAT A VIRUS HAS INFECTED THEIR COMPUTER.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WHAT DO YOU DO?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343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9FCD595-E423-5FD3-0624-4474E792C6DB}"/>
              </a:ext>
            </a:extLst>
          </p:cNvPr>
          <p:cNvSpPr txBox="1">
            <a:spLocks/>
          </p:cNvSpPr>
          <p:nvPr/>
        </p:nvSpPr>
        <p:spPr>
          <a:xfrm>
            <a:off x="310662" y="1738065"/>
            <a:ext cx="10515600" cy="40183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Noka Bold" pitchFamily="2" charset="77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WORK THROUGH THE SCENARIO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3634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953FC-7BCB-0619-52E2-644B505F7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1CE800"/>
                </a:solidFill>
              </a:rPr>
              <a:t>SCENARIO 2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9FCD595-E423-5FD3-0624-4474E792C6DB}"/>
              </a:ext>
            </a:extLst>
          </p:cNvPr>
          <p:cNvSpPr txBox="1">
            <a:spLocks/>
          </p:cNvSpPr>
          <p:nvPr/>
        </p:nvSpPr>
        <p:spPr>
          <a:xfrm>
            <a:off x="310662" y="1616144"/>
            <a:ext cx="10515600" cy="40183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Noka Bold" pitchFamily="2" charset="77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ALL TEAM COMPUTERS ARE INFECTED WITH A VIRUS.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YOU SUSPECT THAT RANSOMWARE HAS INFECTED THE COMPANY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WHAT DO YOU DO?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367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9FCD595-E423-5FD3-0624-4474E792C6DB}"/>
              </a:ext>
            </a:extLst>
          </p:cNvPr>
          <p:cNvSpPr txBox="1">
            <a:spLocks/>
          </p:cNvSpPr>
          <p:nvPr/>
        </p:nvSpPr>
        <p:spPr>
          <a:xfrm>
            <a:off x="310662" y="1738065"/>
            <a:ext cx="10515600" cy="40183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Noka Bold" pitchFamily="2" charset="77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WORK THROUGH THE SCENARIO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3514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953FC-7BCB-0619-52E2-644B505F7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1CE800"/>
                </a:solidFill>
              </a:rPr>
              <a:t>SCENARIO 3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9FCD595-E423-5FD3-0624-4474E792C6DB}"/>
              </a:ext>
            </a:extLst>
          </p:cNvPr>
          <p:cNvSpPr txBox="1">
            <a:spLocks/>
          </p:cNvSpPr>
          <p:nvPr/>
        </p:nvSpPr>
        <p:spPr>
          <a:xfrm>
            <a:off x="310662" y="1616144"/>
            <a:ext cx="10515600" cy="40183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Noka Bold" pitchFamily="2" charset="77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ALL TEAM COMPUTERS ARE INFECTED WITH A VIRUS.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RANSOMWARE HAS INFECTED THE PRODUCTION SYSTEMS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WHAT DO YOU DO?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450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199</Words>
  <Application>Microsoft Macintosh PowerPoint</Application>
  <PresentationFormat>Widescreen</PresentationFormat>
  <Paragraphs>35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Noka Bold</vt:lpstr>
      <vt:lpstr>Noka Semibold</vt:lpstr>
      <vt:lpstr>Office Theme 2013 - 2022</vt:lpstr>
      <vt:lpstr>[COMPANY]  Business Continuity  Desktop Exercise [DATE]</vt:lpstr>
      <vt:lpstr>PowerPoint Presentation</vt:lpstr>
      <vt:lpstr>PowerPoint Presentation</vt:lpstr>
      <vt:lpstr>PowerPoint Presentation</vt:lpstr>
      <vt:lpstr>SCENARIO 1</vt:lpstr>
      <vt:lpstr>PowerPoint Presentation</vt:lpstr>
      <vt:lpstr>SCENARIO 2</vt:lpstr>
      <vt:lpstr>PowerPoint Presentation</vt:lpstr>
      <vt:lpstr>SCENARIO 3</vt:lpstr>
      <vt:lpstr>PowerPoint Presentation</vt:lpstr>
      <vt:lpstr>PLUS DELTA</vt:lpstr>
      <vt:lpstr>PowerPoint Presentation</vt:lpstr>
    </vt:vector>
  </TitlesOfParts>
  <Manager/>
  <Company>High Table Global Ltd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Stuart Barker - the ISO27001 Ninja</dc:creator>
  <cp:keywords>Business Continuity, BCP</cp:keywords>
  <dc:description/>
  <cp:lastModifiedBy>Stuart Barker</cp:lastModifiedBy>
  <cp:revision>19</cp:revision>
  <dcterms:created xsi:type="dcterms:W3CDTF">2022-12-20T15:04:00Z</dcterms:created>
  <dcterms:modified xsi:type="dcterms:W3CDTF">2024-06-17T14:49:06Z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ient">
    <vt:lpwstr>The High Table Global Ltd</vt:lpwstr>
  </property>
  <property fmtid="{D5CDD505-2E9C-101B-9397-08002B2CF9AE}" pid="3" name="Editor">
    <vt:lpwstr>The High Table Global Ltd</vt:lpwstr>
  </property>
</Properties>
</file>